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5" r:id="rId2"/>
    <p:sldId id="286" r:id="rId3"/>
    <p:sldId id="266" r:id="rId4"/>
    <p:sldId id="291" r:id="rId5"/>
    <p:sldId id="292" r:id="rId6"/>
    <p:sldId id="287" r:id="rId7"/>
    <p:sldId id="308" r:id="rId8"/>
    <p:sldId id="303" r:id="rId9"/>
    <p:sldId id="309" r:id="rId10"/>
    <p:sldId id="304" r:id="rId11"/>
    <p:sldId id="310" r:id="rId12"/>
    <p:sldId id="305" r:id="rId13"/>
    <p:sldId id="306" r:id="rId14"/>
    <p:sldId id="283" r:id="rId15"/>
    <p:sldId id="288" r:id="rId16"/>
    <p:sldId id="302" r:id="rId17"/>
    <p:sldId id="307" r:id="rId18"/>
    <p:sldId id="279" r:id="rId19"/>
    <p:sldId id="293" r:id="rId20"/>
    <p:sldId id="295" r:id="rId21"/>
    <p:sldId id="311" r:id="rId22"/>
    <p:sldId id="284" r:id="rId23"/>
    <p:sldId id="294" r:id="rId24"/>
    <p:sldId id="297" r:id="rId25"/>
    <p:sldId id="298" r:id="rId26"/>
    <p:sldId id="299" r:id="rId27"/>
    <p:sldId id="300" r:id="rId28"/>
    <p:sldId id="296" r:id="rId29"/>
    <p:sldId id="301" r:id="rId30"/>
    <p:sldId id="312" r:id="rId31"/>
    <p:sldId id="28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강동현" initials="강" lastIdx="1" clrIdx="1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660033"/>
    <a:srgbClr val="666633"/>
    <a:srgbClr val="FFFF99"/>
    <a:srgbClr val="996633"/>
    <a:srgbClr val="800000"/>
    <a:srgbClr val="262626"/>
    <a:srgbClr val="417B85"/>
    <a:srgbClr val="5A777C"/>
    <a:srgbClr val="072C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D1318-6B84-45D0-B1A3-0984D88681B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24FB-A97D-44EA-9CE8-D37AA69A5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44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F5B1AC1-B016-4142-AA2F-C289CD2C8E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662600-66F2-462B-B084-8935B96C5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17E2ED-6593-453F-8619-635884359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9AC70-764E-46EB-A02A-A2782194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97E8D-5576-4C71-9421-807273C6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DA0F5-DBF0-4227-8D48-AE5F04F8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76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8BD50-4309-4A24-BEF6-EE5926B6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11FEC-FB62-40A1-9C86-A96BD9BFF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0A770-A39D-4833-BEAF-304DD44B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81BCE-A3EE-4F89-90E3-786F5A74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A1376-87C3-421D-84C3-3C684751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2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541D9F-6E37-49FA-9524-DBE234CEB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7117F-5100-42BF-9995-2369B6125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C926D-AA5E-4185-8C30-29888ACF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45750-BD42-48B9-98FB-9BA34AA7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17303-232B-4D0F-AEA5-FB11A775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7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C86B143-CD98-4903-B173-E71553B524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E98D10-3188-42D9-A95A-62926DC7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30BB5-08D7-4233-90D1-12203766D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81200-D644-4746-8E14-EA92A30F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C7933-AB10-4A0B-AC4D-FA8B520B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1FC4F-62E5-4464-AE11-E8E40AA5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99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879AB-BCA8-4207-862D-E04D2A77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4FD92B-A438-4699-8EE3-2821ED970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863783-8EDD-45CC-84F6-E49CD6A9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43D15-BE96-48FF-B201-5E3C7A8E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D9DC0-3CEC-465D-A9EA-6D09FDFE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37C29-3F0C-4394-BECF-9CAD132F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1FA34-9B8F-475F-989B-598369970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AE586C-2F90-4066-80CA-543E3804F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B3F812-7276-4995-9CAF-453F6D4F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0DE124-376B-405C-A926-1F7FD464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A8578C-34C0-4C16-8AA2-4C56E8A3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2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2F952-B5F7-4BC3-886E-11268C6E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838ADF-651A-4FA2-A0F5-4C9A5E3FF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81E268-A478-4B5D-B2F9-3904594E0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A5C348-0538-4796-B698-FF4E5D413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79C17B-5168-445D-868D-4169D5E8D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71DB32-4975-4EB6-8761-4C94F7CE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95B7CB-A07E-4CB8-A729-DD38610D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E53CFB-6397-4B0D-8836-3142D455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D5CE5-E6C0-4095-AF5C-16A7A8C1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21507A-78C1-4FE8-B33E-2A34E697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B0845B-0653-4676-B86F-4A1034CF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79B550-20E9-4E36-B670-5B7D060A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1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2A7BA4-87A5-47C4-A192-B7DB839F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63F465-C77E-4B0B-A3A7-B473B909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BDB6EB-55FE-47C7-9B13-3C7332AD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1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797AC-B281-43E7-BF53-2361FB2E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BFFA1-6F93-4C66-A325-AA86D9B5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491D7D-2B63-4EB1-A369-F9EC763F1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326E07-B745-4397-9D74-40D1841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49314-A20E-4C9C-AAFC-D051E646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42C7D-8AA3-4F46-8C1E-153ACBCA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FB4E9-1B30-452B-8DEA-587064ED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0CD49A-D152-4A3A-8C90-819605353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91BD9-4B55-4412-A983-E04E58567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74751F-6BA3-4F88-BD1A-4BB4D17F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0C1F4D-AD5A-4F87-95F4-7C2C57E5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41AE3D-3120-4FE0-BBFE-4A18B86E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72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49FC39-9B5A-4062-BA5D-DBED1CBE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1D862-9ED3-489D-8B6F-095E219D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02CDA-2FD0-4C01-9B42-11D616A14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8E669-3B34-4C9E-8180-3CFA7561CC3B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85BAB-E5AA-476E-8C30-E5F350408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DDDA0-F322-4407-9D68-EDF50035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99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3.34.75.210:8000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0CB5FEF-76E1-438A-8823-C754750F3543}"/>
              </a:ext>
            </a:extLst>
          </p:cNvPr>
          <p:cNvGrpSpPr/>
          <p:nvPr/>
        </p:nvGrpSpPr>
        <p:grpSpPr>
          <a:xfrm>
            <a:off x="2072640" y="1305342"/>
            <a:ext cx="8046720" cy="2123658"/>
            <a:chOff x="2072640" y="1926104"/>
            <a:chExt cx="8046720" cy="21236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11290-EAA6-41E0-84FB-CFBB0F3E94B9}"/>
                </a:ext>
              </a:extLst>
            </p:cNvPr>
            <p:cNvSpPr txBox="1"/>
            <p:nvPr/>
          </p:nvSpPr>
          <p:spPr>
            <a:xfrm>
              <a:off x="2072640" y="2295436"/>
              <a:ext cx="8046720" cy="175432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54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STOCK PRICE</a:t>
              </a:r>
            </a:p>
            <a:p>
              <a:pPr algn="ctr"/>
              <a:r>
                <a:rPr lang="en-US" altLang="ko-KR" sz="54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PREDICTION SYSTEM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7F2E49-34BF-4986-8F87-3B561BA7CA09}"/>
                </a:ext>
              </a:extLst>
            </p:cNvPr>
            <p:cNvSpPr txBox="1"/>
            <p:nvPr/>
          </p:nvSpPr>
          <p:spPr>
            <a:xfrm>
              <a:off x="3630930" y="1926104"/>
              <a:ext cx="4930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CAPSTONE PROJECT</a:t>
              </a:r>
              <a:endParaRPr lang="en-US" altLang="ko-KR" sz="18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09A408-1D98-4805-B0FE-33518F5A188F}"/>
              </a:ext>
            </a:extLst>
          </p:cNvPr>
          <p:cNvGrpSpPr/>
          <p:nvPr/>
        </p:nvGrpSpPr>
        <p:grpSpPr>
          <a:xfrm>
            <a:off x="2072640" y="4437382"/>
            <a:ext cx="8046720" cy="1277996"/>
            <a:chOff x="2072640" y="3952750"/>
            <a:chExt cx="8046720" cy="127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4787EF-6E8E-47E3-B097-1F11018204C7}"/>
                </a:ext>
              </a:extLst>
            </p:cNvPr>
            <p:cNvSpPr txBox="1"/>
            <p:nvPr/>
          </p:nvSpPr>
          <p:spPr>
            <a:xfrm>
              <a:off x="2072640" y="3952750"/>
              <a:ext cx="80467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TEAM 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28F64F-A2D4-418A-8BF7-E2BF4DF5CE91}"/>
                </a:ext>
              </a:extLst>
            </p:cNvPr>
            <p:cNvSpPr txBox="1"/>
            <p:nvPr/>
          </p:nvSpPr>
          <p:spPr>
            <a:xfrm>
              <a:off x="4274820" y="4307416"/>
              <a:ext cx="3642360" cy="923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Donghun Jung</a:t>
              </a:r>
            </a:p>
            <a:p>
              <a:pPr algn="ctr"/>
              <a:r>
                <a:rPr lang="en-US" altLang="ko-KR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Chanyoung Lee</a:t>
              </a:r>
            </a:p>
            <a:p>
              <a:pPr algn="ctr"/>
              <a:r>
                <a:rPr lang="en-US" altLang="ko-KR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Yujin Seo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D924FC1-F1DE-4983-BB13-2E7A7AE033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57" y="3676989"/>
            <a:ext cx="695285" cy="695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0613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10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Transformer</a:t>
            </a:r>
          </a:p>
        </p:txBody>
      </p:sp>
      <p:pic>
        <p:nvPicPr>
          <p:cNvPr id="1026" name="Picture 2" descr="데이터 과학 유망주의 매일 글쓰기 — 스물 다섯 번째 주말. Transformer논문 읽어보기 | by 배우는 자(Learner Of  Life) | Medium">
            <a:extLst>
              <a:ext uri="{FF2B5EF4-FFF2-40B4-BE49-F238E27FC236}">
                <a16:creationId xmlns:a16="http://schemas.microsoft.com/office/drawing/2014/main" id="{5C8364B2-CEC2-4032-AC1C-3E5D37B3D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933" r="10515" b="6267"/>
          <a:stretch/>
        </p:blipFill>
        <p:spPr bwMode="auto">
          <a:xfrm>
            <a:off x="8413849" y="1874520"/>
            <a:ext cx="3020196" cy="41707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764E22-1DA8-4376-8B3D-956EB823379A}"/>
              </a:ext>
            </a:extLst>
          </p:cNvPr>
          <p:cNvSpPr txBox="1"/>
          <p:nvPr/>
        </p:nvSpPr>
        <p:spPr>
          <a:xfrm>
            <a:off x="584309" y="2028712"/>
            <a:ext cx="7937900" cy="79457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Parallel processing is possible by putting the sequence at once, and location information can be reflected</a:t>
            </a:r>
          </a:p>
        </p:txBody>
      </p:sp>
    </p:spTree>
    <p:extLst>
      <p:ext uri="{BB962C8B-B14F-4D97-AF65-F5344CB8AC3E}">
        <p14:creationId xmlns:p14="http://schemas.microsoft.com/office/powerpoint/2010/main" val="1767012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11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Transformer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9932CD-9A6B-4B19-A778-799D6762E3EA}"/>
              </a:ext>
            </a:extLst>
          </p:cNvPr>
          <p:cNvGrpSpPr/>
          <p:nvPr/>
        </p:nvGrpSpPr>
        <p:grpSpPr>
          <a:xfrm>
            <a:off x="692109" y="2948914"/>
            <a:ext cx="10582443" cy="3367719"/>
            <a:chOff x="701253" y="2948914"/>
            <a:chExt cx="10582443" cy="33677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EBC062E-4116-425A-AF8A-C8C877D45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253" y="2948914"/>
              <a:ext cx="6010443" cy="3367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4D4F802-4914-4AF4-B8B8-8F955E91F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740" r="46226"/>
            <a:stretch/>
          </p:blipFill>
          <p:spPr>
            <a:xfrm>
              <a:off x="6867712" y="2960952"/>
              <a:ext cx="4415984" cy="11726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5D6DCC-834F-4B2D-852F-AD0171F62328}"/>
              </a:ext>
            </a:extLst>
          </p:cNvPr>
          <p:cNvSpPr txBox="1"/>
          <p:nvPr/>
        </p:nvSpPr>
        <p:spPr>
          <a:xfrm>
            <a:off x="584309" y="2028712"/>
            <a:ext cx="7937900" cy="79457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Parallel processing is possible by putting the sequence at once, and location information can be reflected</a:t>
            </a:r>
          </a:p>
        </p:txBody>
      </p:sp>
    </p:spTree>
    <p:extLst>
      <p:ext uri="{BB962C8B-B14F-4D97-AF65-F5344CB8AC3E}">
        <p14:creationId xmlns:p14="http://schemas.microsoft.com/office/powerpoint/2010/main" val="56334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12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Backend Programs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5A12BD-D448-4924-A6EF-1653DAF60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1" b="14374"/>
          <a:stretch/>
        </p:blipFill>
        <p:spPr bwMode="auto">
          <a:xfrm>
            <a:off x="1371600" y="2351696"/>
            <a:ext cx="4443984" cy="159150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2054" name="Picture 6" descr="Django Community | Django">
            <a:extLst>
              <a:ext uri="{FF2B5EF4-FFF2-40B4-BE49-F238E27FC236}">
                <a16:creationId xmlns:a16="http://schemas.microsoft.com/office/drawing/2014/main" id="{F9C8A826-B582-432D-8DF2-D157D80B6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1134"/>
            <a:ext cx="4565904" cy="207748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수직 로고 - 소셜 미디어 및 로고 아이콘">
            <a:extLst>
              <a:ext uri="{FF2B5EF4-FFF2-40B4-BE49-F238E27FC236}">
                <a16:creationId xmlns:a16="http://schemas.microsoft.com/office/drawing/2014/main" id="{DDCB6DBA-E1FC-461E-B1CB-2A25DF4E7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808" y="3758045"/>
            <a:ext cx="2008152" cy="224519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4378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13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Frontend Programs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BFD0CC-A425-4BDF-83F9-68C0F51A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2123332"/>
            <a:ext cx="5630542" cy="32447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575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494529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Challenges &amp; Progress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02529" y="914400"/>
            <a:ext cx="61894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3968" y="6316633"/>
            <a:ext cx="752928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14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B5FF9B4-C04E-47EC-A427-196FE771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31" y="1848705"/>
            <a:ext cx="7971257" cy="4094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EAAD1A8D-9B96-40BC-9A84-E411E474D95A}"/>
              </a:ext>
            </a:extLst>
          </p:cNvPr>
          <p:cNvSpPr/>
          <p:nvPr/>
        </p:nvSpPr>
        <p:spPr>
          <a:xfrm>
            <a:off x="8055864" y="1718508"/>
            <a:ext cx="3355848" cy="1253292"/>
          </a:xfrm>
          <a:prstGeom prst="wedgeRoundRectCallout">
            <a:avLst>
              <a:gd name="adj1" fmla="val -78987"/>
              <a:gd name="adj2" fmla="val 4977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5D7F4-7B7F-46C9-BF06-0BD30B7AA599}"/>
              </a:ext>
            </a:extLst>
          </p:cNvPr>
          <p:cNvSpPr txBox="1"/>
          <p:nvPr/>
        </p:nvSpPr>
        <p:spPr>
          <a:xfrm>
            <a:off x="8133588" y="1837322"/>
            <a:ext cx="3200400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Graph Shifting</a:t>
            </a:r>
          </a:p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“Tomorrow’s stock price will be Today’s stock price”</a:t>
            </a:r>
          </a:p>
        </p:txBody>
      </p:sp>
    </p:spTree>
    <p:extLst>
      <p:ext uri="{BB962C8B-B14F-4D97-AF65-F5344CB8AC3E}">
        <p14:creationId xmlns:p14="http://schemas.microsoft.com/office/powerpoint/2010/main" val="38566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494529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Challenges &amp; Progress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02529" y="914400"/>
            <a:ext cx="61894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0816" y="6316633"/>
            <a:ext cx="8260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15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557D70-095B-4AC0-9C61-50FDD349860A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Problem: </a:t>
            </a:r>
            <a:r>
              <a:rPr lang="en-US" altLang="ko-KR" sz="28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Graph Shifting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60BFB-1B5E-4D1B-8657-C30D3D045574}"/>
              </a:ext>
            </a:extLst>
          </p:cNvPr>
          <p:cNvSpPr txBox="1"/>
          <p:nvPr/>
        </p:nvSpPr>
        <p:spPr>
          <a:xfrm>
            <a:off x="584309" y="2102247"/>
            <a:ext cx="11023382" cy="9371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Noto Sans KR Black" panose="020B0A00000000000000" pitchFamily="34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💡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Solution: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Apply more diverse features to predictions</a:t>
            </a:r>
          </a:p>
          <a:p>
            <a:pPr>
              <a:lnSpc>
                <a:spcPct val="120000"/>
              </a:lnSpc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	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👉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Progress: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Apply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VADER score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of stock market articles</a:t>
            </a:r>
            <a:endParaRPr lang="en-US" altLang="ko-KR" sz="2400" b="1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5053F5-7921-4EDD-9680-BCD130B9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236" y="3298015"/>
            <a:ext cx="8625528" cy="30186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C1377F4-5D99-40EC-A5B0-C8DF7466E66C}"/>
              </a:ext>
            </a:extLst>
          </p:cNvPr>
          <p:cNvSpPr/>
          <p:nvPr/>
        </p:nvSpPr>
        <p:spPr>
          <a:xfrm>
            <a:off x="4258419" y="5313267"/>
            <a:ext cx="1106424" cy="2188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2D04A69-148C-442D-9E57-D5D6A69B9E14}"/>
              </a:ext>
            </a:extLst>
          </p:cNvPr>
          <p:cNvSpPr/>
          <p:nvPr/>
        </p:nvSpPr>
        <p:spPr>
          <a:xfrm>
            <a:off x="4477875" y="5980779"/>
            <a:ext cx="1106424" cy="2188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616557-1E8D-45C4-BF43-D77A7AD0D01C}"/>
              </a:ext>
            </a:extLst>
          </p:cNvPr>
          <p:cNvCxnSpPr>
            <a:stCxn id="17" idx="0"/>
          </p:cNvCxnSpPr>
          <p:nvPr/>
        </p:nvCxnSpPr>
        <p:spPr>
          <a:xfrm flipV="1">
            <a:off x="4811631" y="3059294"/>
            <a:ext cx="821073" cy="22539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0B7FC7-6073-478E-93AC-2741CF91AE0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584299" y="3059294"/>
            <a:ext cx="333756" cy="30309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9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D560BFB-1B5E-4D1B-8657-C30D3D045574}"/>
              </a:ext>
            </a:extLst>
          </p:cNvPr>
          <p:cNvSpPr txBox="1"/>
          <p:nvPr/>
        </p:nvSpPr>
        <p:spPr>
          <a:xfrm>
            <a:off x="584309" y="2117041"/>
            <a:ext cx="11023382" cy="9371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Noto Sans KR Black" panose="020B0A00000000000000" pitchFamily="34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💡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Solution: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Train models with another stock data</a:t>
            </a:r>
          </a:p>
          <a:p>
            <a:pPr>
              <a:lnSpc>
                <a:spcPct val="120000"/>
              </a:lnSpc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	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👉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Progress: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Increase the dataset and divide it into 4 categories</a:t>
            </a:r>
            <a:endParaRPr lang="en-US" altLang="ko-KR" sz="2400" b="1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494529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Challenges &amp; Progress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02529" y="914400"/>
            <a:ext cx="61894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0816" y="6316633"/>
            <a:ext cx="8260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16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557D70-095B-4AC0-9C61-50FDD349860A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Problem: </a:t>
            </a:r>
            <a:r>
              <a:rPr lang="en-US" altLang="ko-KR" sz="28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Graph Shifting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AB6AD8-283F-40BA-BF85-93FB31DA2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29" r="43631" b="44109"/>
          <a:stretch/>
        </p:blipFill>
        <p:spPr>
          <a:xfrm>
            <a:off x="1097816" y="3356079"/>
            <a:ext cx="2925544" cy="2876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A9AD98-236F-4FBC-80BD-76A8E7E0A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4" t="2635" r="793" b="44202"/>
          <a:stretch/>
        </p:blipFill>
        <p:spPr>
          <a:xfrm>
            <a:off x="4105656" y="3341253"/>
            <a:ext cx="2267712" cy="2876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8A1E6F-F648-4AF5-8963-50090BABB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" t="56739" r="49162" b="1515"/>
          <a:stretch/>
        </p:blipFill>
        <p:spPr>
          <a:xfrm>
            <a:off x="6455664" y="3958982"/>
            <a:ext cx="2267712" cy="22585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2E4FC1-EBE9-412B-A983-A77D388B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2" t="56978" r="1575" b="1276"/>
          <a:stretch/>
        </p:blipFill>
        <p:spPr>
          <a:xfrm>
            <a:off x="8805672" y="3958982"/>
            <a:ext cx="2267712" cy="22585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3422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494529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Challenges &amp; Progress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02529" y="914400"/>
            <a:ext cx="61894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0816" y="6316633"/>
            <a:ext cx="8260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17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557D70-095B-4AC0-9C61-50FDD349860A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Problem: </a:t>
            </a:r>
            <a:r>
              <a:rPr lang="en-US" altLang="ko-KR" sz="28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Graph Shifting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60BFB-1B5E-4D1B-8657-C30D3D045574}"/>
              </a:ext>
            </a:extLst>
          </p:cNvPr>
          <p:cNvSpPr txBox="1"/>
          <p:nvPr/>
        </p:nvSpPr>
        <p:spPr>
          <a:xfrm>
            <a:off x="584309" y="2108716"/>
            <a:ext cx="11023382" cy="9371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Noto Sans KR Black" panose="020B0A00000000000000" pitchFamily="34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💡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Solution: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Make some changes in the learning rate of the models</a:t>
            </a:r>
          </a:p>
          <a:p>
            <a:pPr>
              <a:lnSpc>
                <a:spcPct val="120000"/>
              </a:lnSpc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	</a:t>
            </a:r>
            <a:r>
              <a:rPr lang="ko-KR" altLang="en-US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👉 </a:t>
            </a: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Progress: </a:t>
            </a: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Apply learning rate scheduler to prediction system</a:t>
            </a:r>
            <a:endParaRPr lang="en-US" altLang="ko-KR" sz="2400" b="1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0A6A86-83C8-4A5D-B400-C8CCF5D23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5" t="11645" r="8950" b="9693"/>
          <a:stretch/>
        </p:blipFill>
        <p:spPr>
          <a:xfrm>
            <a:off x="3001264" y="3307453"/>
            <a:ext cx="6189471" cy="32138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2698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8E62594E-2106-4C4A-870A-13DD8BDE4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96" y="1622286"/>
            <a:ext cx="7502116" cy="4318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16408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Demo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2148840" y="914400"/>
            <a:ext cx="100431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1984" y="6316633"/>
            <a:ext cx="624912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18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FE0F0A-5646-41E9-98ED-DEE36F6E8B52}"/>
              </a:ext>
            </a:extLst>
          </p:cNvPr>
          <p:cNvSpPr/>
          <p:nvPr/>
        </p:nvSpPr>
        <p:spPr>
          <a:xfrm>
            <a:off x="621356" y="1660341"/>
            <a:ext cx="1554480" cy="3393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B26965-AB6B-471F-8F63-0CEBC59B4B5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175836" y="1830028"/>
            <a:ext cx="5952744" cy="927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AEDC3D-8C05-4CF7-A7CD-3B65D07DF2F1}"/>
              </a:ext>
            </a:extLst>
          </p:cNvPr>
          <p:cNvSpPr txBox="1"/>
          <p:nvPr/>
        </p:nvSpPr>
        <p:spPr>
          <a:xfrm>
            <a:off x="8128580" y="1709332"/>
            <a:ext cx="320040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Stock Name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1A8682-E679-4616-A197-DC449DDA0201}"/>
              </a:ext>
            </a:extLst>
          </p:cNvPr>
          <p:cNvSpPr/>
          <p:nvPr/>
        </p:nvSpPr>
        <p:spPr>
          <a:xfrm>
            <a:off x="822524" y="2556933"/>
            <a:ext cx="1069848" cy="1886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90397C-3698-4D82-A471-24D6EA0E0137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892372" y="2651275"/>
            <a:ext cx="6620764" cy="179234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072288-988F-4C30-BA07-1E554F8EA20F}"/>
              </a:ext>
            </a:extLst>
          </p:cNvPr>
          <p:cNvSpPr txBox="1"/>
          <p:nvPr/>
        </p:nvSpPr>
        <p:spPr>
          <a:xfrm>
            <a:off x="8513136" y="4089676"/>
            <a:ext cx="341376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Tomorrow changes</a:t>
            </a:r>
          </a:p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(Prediction)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CD1521B-4616-41C6-8A6E-F9D46654A649}"/>
              </a:ext>
            </a:extLst>
          </p:cNvPr>
          <p:cNvSpPr/>
          <p:nvPr/>
        </p:nvSpPr>
        <p:spPr>
          <a:xfrm>
            <a:off x="7022156" y="2109443"/>
            <a:ext cx="923544" cy="6361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415FAB-3B5B-4378-942C-D95D8077699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7945700" y="2427530"/>
            <a:ext cx="1188720" cy="67202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5A3466-A36F-475C-935B-2B772B163BF8}"/>
              </a:ext>
            </a:extLst>
          </p:cNvPr>
          <p:cNvSpPr txBox="1"/>
          <p:nvPr/>
        </p:nvSpPr>
        <p:spPr>
          <a:xfrm>
            <a:off x="9134420" y="2745616"/>
            <a:ext cx="27387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Next Stock Price (Prediction)</a:t>
            </a:r>
          </a:p>
        </p:txBody>
      </p:sp>
    </p:spTree>
    <p:extLst>
      <p:ext uri="{BB962C8B-B14F-4D97-AF65-F5344CB8AC3E}">
        <p14:creationId xmlns:p14="http://schemas.microsoft.com/office/powerpoint/2010/main" val="3018152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E53661B2-58DF-4CDC-AD56-31E60DC5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2098385"/>
            <a:ext cx="7200560" cy="42628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552" y="6316633"/>
            <a:ext cx="652344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19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4A5F685-32F9-4D05-9280-DC01DE092DE8}"/>
              </a:ext>
            </a:extLst>
          </p:cNvPr>
          <p:cNvSpPr/>
          <p:nvPr/>
        </p:nvSpPr>
        <p:spPr>
          <a:xfrm>
            <a:off x="7415784" y="3968497"/>
            <a:ext cx="155448" cy="23444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FE3749-C84F-4D69-B418-E0CCB9D17BB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792577" y="4882896"/>
            <a:ext cx="1984538" cy="45346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37E12A-CF8E-4E73-825D-8B1B874442C3}"/>
              </a:ext>
            </a:extLst>
          </p:cNvPr>
          <p:cNvSpPr txBox="1"/>
          <p:nvPr/>
        </p:nvSpPr>
        <p:spPr>
          <a:xfrm>
            <a:off x="8777115" y="4982419"/>
            <a:ext cx="235458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Stock information </a:t>
            </a:r>
          </a:p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for each date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23FA3B-5665-43C2-90A0-D58895050E8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790807" y="1623755"/>
            <a:ext cx="5352651" cy="29056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EFFB72-5799-4F0D-AF09-E4832C1A799E}"/>
              </a:ext>
            </a:extLst>
          </p:cNvPr>
          <p:cNvSpPr txBox="1"/>
          <p:nvPr/>
        </p:nvSpPr>
        <p:spPr>
          <a:xfrm>
            <a:off x="8143458" y="1269812"/>
            <a:ext cx="321339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Stock price visualization</a:t>
            </a:r>
          </a:p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with candle chart</a:t>
            </a:r>
            <a:endParaRPr lang="en-US" altLang="ko-KR" sz="20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1E90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60F22-4B40-42CD-B5CE-0055616DC555}"/>
              </a:ext>
            </a:extLst>
          </p:cNvPr>
          <p:cNvSpPr txBox="1"/>
          <p:nvPr/>
        </p:nvSpPr>
        <p:spPr>
          <a:xfrm>
            <a:off x="508000" y="336712"/>
            <a:ext cx="16408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Demo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D1B9686-1390-4B54-AC16-B904FDD81B39}"/>
              </a:ext>
            </a:extLst>
          </p:cNvPr>
          <p:cNvCxnSpPr>
            <a:cxnSpLocks/>
          </p:cNvCxnSpPr>
          <p:nvPr/>
        </p:nvCxnSpPr>
        <p:spPr>
          <a:xfrm>
            <a:off x="2148840" y="914400"/>
            <a:ext cx="100431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53991BC-8378-4285-BFC5-687D6657EE72}"/>
              </a:ext>
            </a:extLst>
          </p:cNvPr>
          <p:cNvSpPr/>
          <p:nvPr/>
        </p:nvSpPr>
        <p:spPr>
          <a:xfrm>
            <a:off x="2237595" y="4529396"/>
            <a:ext cx="1106424" cy="6071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3D72E9-115A-41B9-97AA-7C33260C670E}"/>
              </a:ext>
            </a:extLst>
          </p:cNvPr>
          <p:cNvCxnSpPr>
            <a:cxnSpLocks/>
          </p:cNvCxnSpPr>
          <p:nvPr/>
        </p:nvCxnSpPr>
        <p:spPr>
          <a:xfrm flipV="1">
            <a:off x="7571232" y="3049172"/>
            <a:ext cx="1896074" cy="10156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FED95E-3B9E-4217-A884-A46950F514B3}"/>
              </a:ext>
            </a:extLst>
          </p:cNvPr>
          <p:cNvSpPr txBox="1"/>
          <p:nvPr/>
        </p:nvSpPr>
        <p:spPr>
          <a:xfrm>
            <a:off x="9537192" y="2705818"/>
            <a:ext cx="248716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Prediction range: 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E342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high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1E90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low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808EABE-30A8-4B66-8D1E-CB23FB7EE893}"/>
              </a:ext>
            </a:extLst>
          </p:cNvPr>
          <p:cNvSpPr/>
          <p:nvPr/>
        </p:nvSpPr>
        <p:spPr>
          <a:xfrm>
            <a:off x="5870539" y="4270248"/>
            <a:ext cx="914309" cy="111746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0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227177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2779776" y="914400"/>
            <a:ext cx="94122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1382" y="6316633"/>
            <a:ext cx="395514" cy="365125"/>
          </a:xfrm>
        </p:spPr>
        <p:txBody>
          <a:bodyPr/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2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5ACD11-F0E9-46DA-841B-DEAE1C89DBED}"/>
              </a:ext>
            </a:extLst>
          </p:cNvPr>
          <p:cNvSpPr/>
          <p:nvPr/>
        </p:nvSpPr>
        <p:spPr>
          <a:xfrm>
            <a:off x="584309" y="2971798"/>
            <a:ext cx="1854000" cy="1389887"/>
          </a:xfrm>
          <a:prstGeom prst="roundRect">
            <a:avLst/>
          </a:prstGeom>
          <a:solidFill>
            <a:srgbClr val="B1B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C441C36-56F5-479B-9A51-EE4C86608E5B}"/>
              </a:ext>
            </a:extLst>
          </p:cNvPr>
          <p:cNvSpPr/>
          <p:nvPr/>
        </p:nvSpPr>
        <p:spPr>
          <a:xfrm>
            <a:off x="9753691" y="2971798"/>
            <a:ext cx="1854000" cy="1389887"/>
          </a:xfrm>
          <a:prstGeom prst="roundRect">
            <a:avLst/>
          </a:prstGeom>
          <a:solidFill>
            <a:srgbClr val="B1B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329C88-C5F7-4173-A24E-D7945967B8D0}"/>
              </a:ext>
            </a:extLst>
          </p:cNvPr>
          <p:cNvSpPr/>
          <p:nvPr/>
        </p:nvSpPr>
        <p:spPr>
          <a:xfrm>
            <a:off x="2876654" y="2971798"/>
            <a:ext cx="1854000" cy="1389887"/>
          </a:xfrm>
          <a:prstGeom prst="roundRect">
            <a:avLst/>
          </a:prstGeom>
          <a:solidFill>
            <a:srgbClr val="B1B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2FBD32-2B86-4453-B106-80DEA234705C}"/>
              </a:ext>
            </a:extLst>
          </p:cNvPr>
          <p:cNvSpPr/>
          <p:nvPr/>
        </p:nvSpPr>
        <p:spPr>
          <a:xfrm>
            <a:off x="5169000" y="2971798"/>
            <a:ext cx="1854000" cy="1389887"/>
          </a:xfrm>
          <a:prstGeom prst="roundRect">
            <a:avLst/>
          </a:prstGeom>
          <a:solidFill>
            <a:srgbClr val="B1B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4813A83-01D3-416F-B5E0-C261EF697469}"/>
              </a:ext>
            </a:extLst>
          </p:cNvPr>
          <p:cNvSpPr/>
          <p:nvPr/>
        </p:nvSpPr>
        <p:spPr>
          <a:xfrm>
            <a:off x="7461345" y="2971798"/>
            <a:ext cx="1854000" cy="1389887"/>
          </a:xfrm>
          <a:prstGeom prst="roundRect">
            <a:avLst/>
          </a:prstGeom>
          <a:solidFill>
            <a:srgbClr val="B1B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4D5DB3-979B-4E8C-898D-B8199BE86D7F}"/>
              </a:ext>
            </a:extLst>
          </p:cNvPr>
          <p:cNvGrpSpPr/>
          <p:nvPr/>
        </p:nvGrpSpPr>
        <p:grpSpPr>
          <a:xfrm>
            <a:off x="584308" y="2387023"/>
            <a:ext cx="1854000" cy="1582366"/>
            <a:chOff x="584308" y="2387023"/>
            <a:chExt cx="1854000" cy="15823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8D83EB-FB78-433B-A7BE-59131509915F}"/>
                </a:ext>
              </a:extLst>
            </p:cNvPr>
            <p:cNvSpPr txBox="1"/>
            <p:nvPr/>
          </p:nvSpPr>
          <p:spPr>
            <a:xfrm>
              <a:off x="584308" y="2387023"/>
              <a:ext cx="18540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3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560D56-B7D1-49CC-BF69-070427E2C75F}"/>
                </a:ext>
              </a:extLst>
            </p:cNvPr>
            <p:cNvSpPr txBox="1"/>
            <p:nvPr/>
          </p:nvSpPr>
          <p:spPr>
            <a:xfrm>
              <a:off x="584308" y="3261503"/>
              <a:ext cx="18540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Project</a:t>
              </a:r>
            </a:p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Objectives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C85DD0-56A9-46D9-903B-3C6A9F6649DB}"/>
              </a:ext>
            </a:extLst>
          </p:cNvPr>
          <p:cNvGrpSpPr/>
          <p:nvPr/>
        </p:nvGrpSpPr>
        <p:grpSpPr>
          <a:xfrm>
            <a:off x="2876654" y="2387023"/>
            <a:ext cx="1854000" cy="1582366"/>
            <a:chOff x="584308" y="2387023"/>
            <a:chExt cx="1854000" cy="15823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E019F6-DC55-4070-A672-D73D106A5129}"/>
                </a:ext>
              </a:extLst>
            </p:cNvPr>
            <p:cNvSpPr txBox="1"/>
            <p:nvPr/>
          </p:nvSpPr>
          <p:spPr>
            <a:xfrm>
              <a:off x="584308" y="2387023"/>
              <a:ext cx="18540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3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7C2EE1-4BB7-432F-ABB5-F00640E05027}"/>
                </a:ext>
              </a:extLst>
            </p:cNvPr>
            <p:cNvSpPr txBox="1"/>
            <p:nvPr/>
          </p:nvSpPr>
          <p:spPr>
            <a:xfrm>
              <a:off x="584308" y="3261503"/>
              <a:ext cx="18540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AI Models</a:t>
              </a:r>
            </a:p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&amp; Programs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7925C6E-C36D-4893-A199-E3DD5CCCC731}"/>
              </a:ext>
            </a:extLst>
          </p:cNvPr>
          <p:cNvGrpSpPr/>
          <p:nvPr/>
        </p:nvGrpSpPr>
        <p:grpSpPr>
          <a:xfrm>
            <a:off x="5168999" y="2387023"/>
            <a:ext cx="1854000" cy="1582366"/>
            <a:chOff x="584308" y="2387023"/>
            <a:chExt cx="1854000" cy="158236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43D0D-15B8-4859-9B7B-A0BA9B84FDA2}"/>
                </a:ext>
              </a:extLst>
            </p:cNvPr>
            <p:cNvSpPr txBox="1"/>
            <p:nvPr/>
          </p:nvSpPr>
          <p:spPr>
            <a:xfrm>
              <a:off x="584308" y="2387023"/>
              <a:ext cx="18540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3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807BB4-6B4F-4BC4-A4D8-81EF957E3747}"/>
                </a:ext>
              </a:extLst>
            </p:cNvPr>
            <p:cNvSpPr txBox="1"/>
            <p:nvPr/>
          </p:nvSpPr>
          <p:spPr>
            <a:xfrm>
              <a:off x="584308" y="3261503"/>
              <a:ext cx="18540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Challenges</a:t>
              </a:r>
            </a:p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&amp; Progress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1872D6-FF0E-42E3-BE61-541B23B0480F}"/>
              </a:ext>
            </a:extLst>
          </p:cNvPr>
          <p:cNvGrpSpPr/>
          <p:nvPr/>
        </p:nvGrpSpPr>
        <p:grpSpPr>
          <a:xfrm>
            <a:off x="7461345" y="2387023"/>
            <a:ext cx="1854000" cy="1428478"/>
            <a:chOff x="584308" y="2387023"/>
            <a:chExt cx="1854000" cy="14284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640B73-D919-4C85-9CB9-55BA529B9D13}"/>
                </a:ext>
              </a:extLst>
            </p:cNvPr>
            <p:cNvSpPr txBox="1"/>
            <p:nvPr/>
          </p:nvSpPr>
          <p:spPr>
            <a:xfrm>
              <a:off x="584308" y="2387023"/>
              <a:ext cx="18540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3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2608F5-5E4F-4C56-AEC3-E605193A2CBC}"/>
                </a:ext>
              </a:extLst>
            </p:cNvPr>
            <p:cNvSpPr txBox="1"/>
            <p:nvPr/>
          </p:nvSpPr>
          <p:spPr>
            <a:xfrm>
              <a:off x="584308" y="3415391"/>
              <a:ext cx="1854000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Demo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B661739-19CA-4D19-A2E6-E3F46C4454F6}"/>
              </a:ext>
            </a:extLst>
          </p:cNvPr>
          <p:cNvGrpSpPr/>
          <p:nvPr/>
        </p:nvGrpSpPr>
        <p:grpSpPr>
          <a:xfrm>
            <a:off x="9753690" y="2387023"/>
            <a:ext cx="1854000" cy="1582366"/>
            <a:chOff x="584308" y="2387023"/>
            <a:chExt cx="1854000" cy="15823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B536FA-441F-4947-BA72-2C6720DC3893}"/>
                </a:ext>
              </a:extLst>
            </p:cNvPr>
            <p:cNvSpPr txBox="1"/>
            <p:nvPr/>
          </p:nvSpPr>
          <p:spPr>
            <a:xfrm>
              <a:off x="584308" y="2387023"/>
              <a:ext cx="18540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3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7F1628-A5FC-4BE6-AF6E-92125B0A781A}"/>
                </a:ext>
              </a:extLst>
            </p:cNvPr>
            <p:cNvSpPr txBox="1"/>
            <p:nvPr/>
          </p:nvSpPr>
          <p:spPr>
            <a:xfrm>
              <a:off x="584308" y="3261503"/>
              <a:ext cx="18540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Result </a:t>
              </a:r>
            </a:p>
            <a:p>
              <a:pPr algn="ctr"/>
              <a:r>
                <a:rPr lang="en-US" altLang="ko-KR" sz="20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&amp; Discussion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176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552" y="6316633"/>
            <a:ext cx="652344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20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960F22-4B40-42CD-B5CE-0055616DC555}"/>
              </a:ext>
            </a:extLst>
          </p:cNvPr>
          <p:cNvSpPr txBox="1"/>
          <p:nvPr/>
        </p:nvSpPr>
        <p:spPr>
          <a:xfrm>
            <a:off x="508000" y="336712"/>
            <a:ext cx="16408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Demo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D1B9686-1390-4B54-AC16-B904FDD81B39}"/>
              </a:ext>
            </a:extLst>
          </p:cNvPr>
          <p:cNvCxnSpPr>
            <a:cxnSpLocks/>
          </p:cNvCxnSpPr>
          <p:nvPr/>
        </p:nvCxnSpPr>
        <p:spPr>
          <a:xfrm>
            <a:off x="2148840" y="914400"/>
            <a:ext cx="100431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5D89401-4337-4BFE-B0B0-30CC3A24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336641"/>
            <a:ext cx="4319999" cy="19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8B3740-B7E3-43A3-831E-B7DC5CB15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335" y="1327140"/>
            <a:ext cx="4319998" cy="19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0F6D39-780E-4C75-BDAD-B681B8CB8FF0}"/>
              </a:ext>
            </a:extLst>
          </p:cNvPr>
          <p:cNvSpPr txBox="1"/>
          <p:nvPr/>
        </p:nvSpPr>
        <p:spPr>
          <a:xfrm>
            <a:off x="599441" y="3320770"/>
            <a:ext cx="4319999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Period: 10 days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AC738E-F677-4E7C-A089-E444B9B8CA17}"/>
              </a:ext>
            </a:extLst>
          </p:cNvPr>
          <p:cNvSpPr txBox="1"/>
          <p:nvPr/>
        </p:nvSpPr>
        <p:spPr>
          <a:xfrm>
            <a:off x="5174335" y="3320770"/>
            <a:ext cx="4319999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Period: 1 month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2C322F-818E-4657-8480-91BE82ABF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1" y="3933536"/>
            <a:ext cx="4319998" cy="19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37E6BF-06B5-4820-BBB5-77DE18F4D6E5}"/>
              </a:ext>
            </a:extLst>
          </p:cNvPr>
          <p:cNvSpPr txBox="1"/>
          <p:nvPr/>
        </p:nvSpPr>
        <p:spPr>
          <a:xfrm>
            <a:off x="599439" y="5915260"/>
            <a:ext cx="4319999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Period: 3 months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4CD0EF-A1E2-450E-AAF2-A663A8858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335" y="3933536"/>
            <a:ext cx="4320000" cy="1970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BBE968-A383-47F0-ACC8-77AC7D36306E}"/>
              </a:ext>
            </a:extLst>
          </p:cNvPr>
          <p:cNvSpPr txBox="1"/>
          <p:nvPr/>
        </p:nvSpPr>
        <p:spPr>
          <a:xfrm>
            <a:off x="5174334" y="5915260"/>
            <a:ext cx="4319999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Period: 2 years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81F693-9341-4DDC-9A3C-89E93DBE4B68}"/>
              </a:ext>
            </a:extLst>
          </p:cNvPr>
          <p:cNvSpPr/>
          <p:nvPr/>
        </p:nvSpPr>
        <p:spPr>
          <a:xfrm>
            <a:off x="8284464" y="2980075"/>
            <a:ext cx="1209869" cy="380524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BE6BE8-DDB0-43A1-A832-7720CF2AD72E}"/>
              </a:ext>
            </a:extLst>
          </p:cNvPr>
          <p:cNvCxnSpPr>
            <a:cxnSpLocks/>
          </p:cNvCxnSpPr>
          <p:nvPr/>
        </p:nvCxnSpPr>
        <p:spPr>
          <a:xfrm>
            <a:off x="8284464" y="3360599"/>
            <a:ext cx="1464767" cy="143137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ABA889-B9CF-49C5-AF9C-19245E53F54F}"/>
              </a:ext>
            </a:extLst>
          </p:cNvPr>
          <p:cNvCxnSpPr>
            <a:cxnSpLocks/>
          </p:cNvCxnSpPr>
          <p:nvPr/>
        </p:nvCxnSpPr>
        <p:spPr>
          <a:xfrm>
            <a:off x="9494333" y="2989965"/>
            <a:ext cx="2548315" cy="10863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1386AD5-2DF2-4898-A2D7-2923C56C0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6" t="82901"/>
          <a:stretch/>
        </p:blipFill>
        <p:spPr>
          <a:xfrm>
            <a:off x="9749231" y="4101868"/>
            <a:ext cx="2293417" cy="6901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C27C329-B445-4223-ACE4-08955E8ED4CB}"/>
              </a:ext>
            </a:extLst>
          </p:cNvPr>
          <p:cNvSpPr txBox="1"/>
          <p:nvPr/>
        </p:nvSpPr>
        <p:spPr>
          <a:xfrm>
            <a:off x="9749228" y="4815783"/>
            <a:ext cx="2293420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User can select the period with buttons or time scrollbar</a:t>
            </a:r>
          </a:p>
        </p:txBody>
      </p:sp>
    </p:spTree>
    <p:extLst>
      <p:ext uri="{BB962C8B-B14F-4D97-AF65-F5344CB8AC3E}">
        <p14:creationId xmlns:p14="http://schemas.microsoft.com/office/powerpoint/2010/main" val="10076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552" y="6316633"/>
            <a:ext cx="652344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21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960F22-4B40-42CD-B5CE-0055616DC555}"/>
              </a:ext>
            </a:extLst>
          </p:cNvPr>
          <p:cNvSpPr txBox="1"/>
          <p:nvPr/>
        </p:nvSpPr>
        <p:spPr>
          <a:xfrm>
            <a:off x="508000" y="336712"/>
            <a:ext cx="16408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Demo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D1B9686-1390-4B54-AC16-B904FDD81B39}"/>
              </a:ext>
            </a:extLst>
          </p:cNvPr>
          <p:cNvCxnSpPr>
            <a:cxnSpLocks/>
          </p:cNvCxnSpPr>
          <p:nvPr/>
        </p:nvCxnSpPr>
        <p:spPr>
          <a:xfrm>
            <a:off x="2148840" y="914400"/>
            <a:ext cx="100431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03CA5DD8-6965-4E7D-931D-518B978D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140" y="1497166"/>
            <a:ext cx="7215718" cy="34131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6ADA94-9036-4432-B0C4-CC835E24B0AE}"/>
              </a:ext>
            </a:extLst>
          </p:cNvPr>
          <p:cNvSpPr txBox="1"/>
          <p:nvPr/>
        </p:nvSpPr>
        <p:spPr>
          <a:xfrm>
            <a:off x="2011935" y="5613346"/>
            <a:ext cx="816812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We recommend you to use the website with laptop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C35182-03D2-4C4D-AA43-7DFCDCA60E21}"/>
              </a:ext>
            </a:extLst>
          </p:cNvPr>
          <p:cNvSpPr txBox="1"/>
          <p:nvPr/>
        </p:nvSpPr>
        <p:spPr>
          <a:xfrm>
            <a:off x="2011935" y="5213236"/>
            <a:ext cx="816812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  <a:hlinkClick r:id="rId2"/>
              </a:rPr>
              <a:t>http://3.34.75.210:8000/</a:t>
            </a:r>
            <a:endParaRPr lang="en-US" altLang="ko-KR" sz="2000" b="1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63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3424" y="6316633"/>
            <a:ext cx="533472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22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C234F7-2624-4971-A209-CF9537CB795F}"/>
              </a:ext>
            </a:extLst>
          </p:cNvPr>
          <p:cNvGrpSpPr/>
          <p:nvPr/>
        </p:nvGrpSpPr>
        <p:grpSpPr>
          <a:xfrm>
            <a:off x="3675380" y="1670658"/>
            <a:ext cx="4841240" cy="1781462"/>
            <a:chOff x="2757424" y="1520218"/>
            <a:chExt cx="6842760" cy="267004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E8360F-B777-49A6-A74D-12CCB665F6D8}"/>
                </a:ext>
              </a:extLst>
            </p:cNvPr>
            <p:cNvSpPr/>
            <p:nvPr/>
          </p:nvSpPr>
          <p:spPr>
            <a:xfrm>
              <a:off x="2757424" y="1520218"/>
              <a:ext cx="6842760" cy="26700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F565C92-3BA5-4FC2-BFC2-ED614CFDC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2418" y="1543134"/>
              <a:ext cx="2347163" cy="66299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A63868-54A9-4D39-8719-81613D02E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582" y="2786832"/>
              <a:ext cx="4138019" cy="68585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B06BE9-9961-4C50-A328-F300C9F4C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7067"/>
            <a:stretch/>
          </p:blipFill>
          <p:spPr>
            <a:xfrm>
              <a:off x="5108101" y="2242707"/>
              <a:ext cx="2141406" cy="56924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3B3BC16-F97B-4CD8-B779-F3F016C6A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2767" y="3470662"/>
              <a:ext cx="6332769" cy="64013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BA60F80-2570-424D-A677-709C8B50E712}"/>
              </a:ext>
            </a:extLst>
          </p:cNvPr>
          <p:cNvSpPr txBox="1"/>
          <p:nvPr/>
        </p:nvSpPr>
        <p:spPr>
          <a:xfrm>
            <a:off x="508000" y="3704217"/>
            <a:ext cx="1115974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4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Accuracy measurement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D0CE-F97B-478B-A04A-8F3764FE715F}"/>
              </a:ext>
            </a:extLst>
          </p:cNvPr>
          <p:cNvSpPr txBox="1"/>
          <p:nvPr/>
        </p:nvSpPr>
        <p:spPr>
          <a:xfrm>
            <a:off x="508000" y="4279466"/>
            <a:ext cx="11159744" cy="116390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MPA </a:t>
            </a: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&amp; 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MAE</a:t>
            </a: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Evaluate the effectiveness of our methods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TAC</a:t>
            </a: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Focus on short-term stock price trends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Accuracy</a:t>
            </a: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Compare the similarity between the predicted and actual price intervals</a:t>
            </a:r>
          </a:p>
        </p:txBody>
      </p:sp>
    </p:spTree>
    <p:extLst>
      <p:ext uri="{BB962C8B-B14F-4D97-AF65-F5344CB8AC3E}">
        <p14:creationId xmlns:p14="http://schemas.microsoft.com/office/powerpoint/2010/main" val="200138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23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BCD47B-D55E-4698-90AB-28C19313A94C}"/>
              </a:ext>
            </a:extLst>
          </p:cNvPr>
          <p:cNvSpPr txBox="1"/>
          <p:nvPr/>
        </p:nvSpPr>
        <p:spPr>
          <a:xfrm>
            <a:off x="508000" y="4555591"/>
            <a:ext cx="1115974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Performance of our models on the test set is quantified.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7C8088-10CE-4CF5-BEF0-FB3375768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20" y="1622286"/>
            <a:ext cx="6336662" cy="2613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B527B60-6E95-447D-B496-7DFF0AC1AABC}"/>
              </a:ext>
            </a:extLst>
          </p:cNvPr>
          <p:cNvSpPr/>
          <p:nvPr/>
        </p:nvSpPr>
        <p:spPr>
          <a:xfrm>
            <a:off x="4599432" y="2368296"/>
            <a:ext cx="4663948" cy="1453896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640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BCD47B-D55E-4698-90AB-28C19313A94C}"/>
              </a:ext>
            </a:extLst>
          </p:cNvPr>
          <p:cNvSpPr txBox="1"/>
          <p:nvPr/>
        </p:nvSpPr>
        <p:spPr>
          <a:xfrm>
            <a:off x="508000" y="4546448"/>
            <a:ext cx="1115974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Our prediction system has resulted in MPA surpassing that of the baseline model (DP-LSTM).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24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374DDDB-C50F-4FF1-A314-A838F196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20" y="1622286"/>
            <a:ext cx="6336662" cy="2613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5922FF-5132-4CCC-9786-D939A60B99F7}"/>
              </a:ext>
            </a:extLst>
          </p:cNvPr>
          <p:cNvSpPr/>
          <p:nvPr/>
        </p:nvSpPr>
        <p:spPr>
          <a:xfrm>
            <a:off x="4599432" y="2048256"/>
            <a:ext cx="649224" cy="2066544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7B4634D-6595-4B32-8FCB-8ACECEC7B46C}"/>
              </a:ext>
            </a:extLst>
          </p:cNvPr>
          <p:cNvSpPr/>
          <p:nvPr/>
        </p:nvSpPr>
        <p:spPr>
          <a:xfrm>
            <a:off x="6870381" y="2048256"/>
            <a:ext cx="649224" cy="2066544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DD478CC-294B-462F-AEC0-6D28F1CCB64A}"/>
              </a:ext>
            </a:extLst>
          </p:cNvPr>
          <p:cNvSpPr/>
          <p:nvPr/>
        </p:nvSpPr>
        <p:spPr>
          <a:xfrm>
            <a:off x="2977706" y="3780267"/>
            <a:ext cx="6285673" cy="334533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3E2BC1-04F3-40BE-ACEC-D5D5C70D2C4B}"/>
              </a:ext>
            </a:extLst>
          </p:cNvPr>
          <p:cNvSpPr txBox="1"/>
          <p:nvPr/>
        </p:nvSpPr>
        <p:spPr>
          <a:xfrm>
            <a:off x="508000" y="5034495"/>
            <a:ext cx="1115974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It seems that our progress has the effect of increasing prediction accuracy.</a:t>
            </a:r>
          </a:p>
        </p:txBody>
      </p:sp>
    </p:spTree>
    <p:extLst>
      <p:ext uri="{BB962C8B-B14F-4D97-AF65-F5344CB8AC3E}">
        <p14:creationId xmlns:p14="http://schemas.microsoft.com/office/powerpoint/2010/main" val="326433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25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BCD47B-D55E-4698-90AB-28C19313A94C}"/>
              </a:ext>
            </a:extLst>
          </p:cNvPr>
          <p:cNvSpPr txBox="1"/>
          <p:nvPr/>
        </p:nvSpPr>
        <p:spPr>
          <a:xfrm>
            <a:off x="508000" y="4546448"/>
            <a:ext cx="11159744" cy="79457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The model’s performance varies based on the stability of the stocks. For unstable stocks, the MAE significantly increases, and ACC decreases.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2E311B-2902-41A0-AC35-75DFD54EC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20" y="1622286"/>
            <a:ext cx="6336662" cy="2613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F298CB-6A31-41BD-95B5-7A533A02E5B9}"/>
              </a:ext>
            </a:extLst>
          </p:cNvPr>
          <p:cNvSpPr/>
          <p:nvPr/>
        </p:nvSpPr>
        <p:spPr>
          <a:xfrm>
            <a:off x="7470648" y="2062752"/>
            <a:ext cx="594360" cy="1755648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A322FC-105F-4D0F-ABD3-34A068B55C98}"/>
              </a:ext>
            </a:extLst>
          </p:cNvPr>
          <p:cNvSpPr/>
          <p:nvPr/>
        </p:nvSpPr>
        <p:spPr>
          <a:xfrm>
            <a:off x="8605012" y="2062752"/>
            <a:ext cx="594360" cy="1755648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90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26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CAF637C-AAA5-4A9D-BF88-5DCBD8F5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20" y="1622286"/>
            <a:ext cx="6336662" cy="2613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CD47B-D55E-4698-90AB-28C19313A94C}"/>
              </a:ext>
            </a:extLst>
          </p:cNvPr>
          <p:cNvSpPr txBox="1"/>
          <p:nvPr/>
        </p:nvSpPr>
        <p:spPr>
          <a:xfrm>
            <a:off x="508000" y="4546448"/>
            <a:ext cx="11159744" cy="79457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Both LSTM and GRU models exhibit similar performance metrics, whereas the Transformer model has relatively lower performance.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BE6D74-4BA6-403C-9AEE-6F4E49DA37C9}"/>
              </a:ext>
            </a:extLst>
          </p:cNvPr>
          <p:cNvSpPr/>
          <p:nvPr/>
        </p:nvSpPr>
        <p:spPr>
          <a:xfrm>
            <a:off x="2926718" y="3291839"/>
            <a:ext cx="6336662" cy="475489"/>
          </a:xfrm>
          <a:prstGeom prst="roundRect">
            <a:avLst>
              <a:gd name="adj" fmla="val 9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90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27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F05A49-A0ED-44CF-8E84-5653708E8B29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Limitations: Prediction Quality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3B0E8-7212-41C4-A7A0-960A568715FC}"/>
              </a:ext>
            </a:extLst>
          </p:cNvPr>
          <p:cNvSpPr txBox="1"/>
          <p:nvPr/>
        </p:nvSpPr>
        <p:spPr>
          <a:xfrm>
            <a:off x="584309" y="4324323"/>
            <a:ext cx="11023382" cy="1607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Increased inaccuracies for specific cases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Problem arises when the stock price remains relatively constant with minor fluctuations (2023-11-16 to 2023-12-01)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0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In the case of Transformers, the high-priced and low-priced sections are uneven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1B9E38-E267-4849-A7A0-895E5B656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684" y="2370787"/>
            <a:ext cx="5818632" cy="1818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9636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8412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Result &amp; Discussion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5349240" y="914400"/>
            <a:ext cx="68427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28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F05A49-A0ED-44CF-8E84-5653708E8B29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Limitations: Lack of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3B0E8-7212-41C4-A7A0-960A568715FC}"/>
              </a:ext>
            </a:extLst>
          </p:cNvPr>
          <p:cNvSpPr txBox="1"/>
          <p:nvPr/>
        </p:nvSpPr>
        <p:spPr>
          <a:xfrm>
            <a:off x="584309" y="2357891"/>
            <a:ext cx="11023382" cy="13782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Imbalance of news articles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Famous stocks have a lot of related information, but obscure stocks update less and slower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91056-CCDF-46EB-92C1-555D7DE29339}"/>
              </a:ext>
            </a:extLst>
          </p:cNvPr>
          <p:cNvSpPr txBox="1"/>
          <p:nvPr/>
        </p:nvSpPr>
        <p:spPr>
          <a:xfrm>
            <a:off x="584309" y="3879812"/>
            <a:ext cx="11023382" cy="13782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Articles written in a limited period of time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The referenced news site's articles are limited to maximum 1,000 per stocks</a:t>
            </a:r>
          </a:p>
        </p:txBody>
      </p:sp>
    </p:spTree>
    <p:extLst>
      <p:ext uri="{BB962C8B-B14F-4D97-AF65-F5344CB8AC3E}">
        <p14:creationId xmlns:p14="http://schemas.microsoft.com/office/powerpoint/2010/main" val="409152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1439672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Roles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1947672" y="914400"/>
            <a:ext cx="1024432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29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3D2C74F-B1AF-4800-B54B-E0B4DAD37867}"/>
              </a:ext>
            </a:extLst>
          </p:cNvPr>
          <p:cNvGrpSpPr/>
          <p:nvPr/>
        </p:nvGrpSpPr>
        <p:grpSpPr>
          <a:xfrm>
            <a:off x="746760" y="2202770"/>
            <a:ext cx="10698480" cy="2825494"/>
            <a:chOff x="850392" y="2202770"/>
            <a:chExt cx="10698480" cy="282549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B532236-3D63-48C5-9977-160E568705C7}"/>
                </a:ext>
              </a:extLst>
            </p:cNvPr>
            <p:cNvGrpSpPr/>
            <p:nvPr/>
          </p:nvGrpSpPr>
          <p:grpSpPr>
            <a:xfrm>
              <a:off x="850392" y="2202770"/>
              <a:ext cx="3355848" cy="2825494"/>
              <a:chOff x="1463040" y="2441450"/>
              <a:chExt cx="3355848" cy="282549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835EF02-1C00-406E-8D1C-71C65043C95A}"/>
                  </a:ext>
                </a:extLst>
              </p:cNvPr>
              <p:cNvSpPr/>
              <p:nvPr/>
            </p:nvSpPr>
            <p:spPr>
              <a:xfrm>
                <a:off x="1463040" y="2441450"/>
                <a:ext cx="3355848" cy="28254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86ED6C-4D50-4748-B995-718ED1B56B81}"/>
                  </a:ext>
                </a:extLst>
              </p:cNvPr>
              <p:cNvSpPr txBox="1"/>
              <p:nvPr/>
            </p:nvSpPr>
            <p:spPr>
              <a:xfrm>
                <a:off x="1463040" y="2783622"/>
                <a:ext cx="3355848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2000" b="1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Donghun Jung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1F3517-AC5C-4C32-A32A-24A13CAEBAE7}"/>
                  </a:ext>
                </a:extLst>
              </p:cNvPr>
              <p:cNvSpPr txBox="1"/>
              <p:nvPr/>
            </p:nvSpPr>
            <p:spPr>
              <a:xfrm>
                <a:off x="1463040" y="3192876"/>
                <a:ext cx="3355848" cy="163121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2000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- AWS server build</a:t>
                </a:r>
              </a:p>
              <a:p>
                <a:r>
                  <a:rPr lang="en-US" altLang="ko-KR" sz="2000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- UI/UX Design</a:t>
                </a:r>
              </a:p>
              <a:p>
                <a:r>
                  <a:rPr lang="en-US" altLang="ko-KR" sz="2000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- Backend Implementation </a:t>
                </a:r>
              </a:p>
              <a:p>
                <a:r>
                  <a:rPr lang="en-US" altLang="ko-KR" sz="2000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- Documentation (Proposal, Final)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B6FBFF0-1A94-4D1A-A908-46BADDBB6860}"/>
                </a:ext>
              </a:extLst>
            </p:cNvPr>
            <p:cNvGrpSpPr/>
            <p:nvPr/>
          </p:nvGrpSpPr>
          <p:grpSpPr>
            <a:xfrm>
              <a:off x="4535424" y="2202770"/>
              <a:ext cx="3355848" cy="2825494"/>
              <a:chOff x="1463040" y="2441450"/>
              <a:chExt cx="3355848" cy="2825494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FCE0353-577F-4495-815E-349B49C87F01}"/>
                  </a:ext>
                </a:extLst>
              </p:cNvPr>
              <p:cNvSpPr/>
              <p:nvPr/>
            </p:nvSpPr>
            <p:spPr>
              <a:xfrm>
                <a:off x="1463040" y="2441450"/>
                <a:ext cx="3355848" cy="28254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691815-E271-47D1-8C3B-E4EC271620E5}"/>
                  </a:ext>
                </a:extLst>
              </p:cNvPr>
              <p:cNvSpPr txBox="1"/>
              <p:nvPr/>
            </p:nvSpPr>
            <p:spPr>
              <a:xfrm>
                <a:off x="1463040" y="2783622"/>
                <a:ext cx="3355848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2000" b="1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Chanyoung Lee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28DA84-6D56-4C0B-98B4-16C5B9C54D5C}"/>
                  </a:ext>
                </a:extLst>
              </p:cNvPr>
              <p:cNvSpPr txBox="1"/>
              <p:nvPr/>
            </p:nvSpPr>
            <p:spPr>
              <a:xfrm>
                <a:off x="1463040" y="3500652"/>
                <a:ext cx="3355848" cy="101566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2000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- LSTM Development</a:t>
                </a:r>
              </a:p>
              <a:p>
                <a:r>
                  <a:rPr lang="en-US" altLang="ko-KR" sz="2000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- Transformer Development</a:t>
                </a:r>
              </a:p>
              <a:p>
                <a:r>
                  <a:rPr lang="en-US" altLang="ko-KR" sz="2000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- Model Improvement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E2677BB-71D9-4F54-B7D9-80EBEBCE03ED}"/>
                </a:ext>
              </a:extLst>
            </p:cNvPr>
            <p:cNvGrpSpPr/>
            <p:nvPr/>
          </p:nvGrpSpPr>
          <p:grpSpPr>
            <a:xfrm>
              <a:off x="8193024" y="2202770"/>
              <a:ext cx="3355848" cy="2825494"/>
              <a:chOff x="1463040" y="2441450"/>
              <a:chExt cx="3355848" cy="2825494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15B0BFE-D850-4B86-8DEA-DDF665521E5C}"/>
                  </a:ext>
                </a:extLst>
              </p:cNvPr>
              <p:cNvSpPr/>
              <p:nvPr/>
            </p:nvSpPr>
            <p:spPr>
              <a:xfrm>
                <a:off x="1463040" y="2441450"/>
                <a:ext cx="3355848" cy="28254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A254FF-C174-4001-B273-34B0F2328584}"/>
                  </a:ext>
                </a:extLst>
              </p:cNvPr>
              <p:cNvSpPr txBox="1"/>
              <p:nvPr/>
            </p:nvSpPr>
            <p:spPr>
              <a:xfrm>
                <a:off x="1463040" y="2783622"/>
                <a:ext cx="3355848" cy="400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2000" b="1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Yujin Seo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BBD3BD-7771-4042-A1A8-DC7305A7B546}"/>
                  </a:ext>
                </a:extLst>
              </p:cNvPr>
              <p:cNvSpPr txBox="1"/>
              <p:nvPr/>
            </p:nvSpPr>
            <p:spPr>
              <a:xfrm>
                <a:off x="1463040" y="3500652"/>
                <a:ext cx="3355848" cy="101566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2000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- GRU Development</a:t>
                </a:r>
              </a:p>
              <a:p>
                <a:r>
                  <a:rPr lang="en-US" altLang="ko-KR" sz="2000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- VADER Development</a:t>
                </a:r>
              </a:p>
              <a:p>
                <a:r>
                  <a:rPr lang="en-US" altLang="ko-KR" sz="2000" kern="100" spc="-8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- Collecting Stock News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7450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37489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Project Objectives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4882896" y="914400"/>
            <a:ext cx="73091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096" y="6316633"/>
            <a:ext cx="871800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3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15071-B266-405C-8DF5-22A6BD4262BC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Stock Price Prediction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0F524-7EA2-4A6C-ADA0-50B540C97AA7}"/>
              </a:ext>
            </a:extLst>
          </p:cNvPr>
          <p:cNvSpPr txBox="1"/>
          <p:nvPr/>
        </p:nvSpPr>
        <p:spPr>
          <a:xfrm>
            <a:off x="584309" y="2579490"/>
            <a:ext cx="11023382" cy="9350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Using AI Models – LSTM, GRU, Transformer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Specialized for sequential data(time series data)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B724C-2785-4413-B636-DC9558717301}"/>
              </a:ext>
            </a:extLst>
          </p:cNvPr>
          <p:cNvSpPr txBox="1"/>
          <p:nvPr/>
        </p:nvSpPr>
        <p:spPr>
          <a:xfrm>
            <a:off x="584309" y="4699064"/>
            <a:ext cx="11023382" cy="4918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Not Real-Time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8FA0A-3FF3-42AF-8AC4-2D0207D825D6}"/>
              </a:ext>
            </a:extLst>
          </p:cNvPr>
          <p:cNvSpPr txBox="1"/>
          <p:nvPr/>
        </p:nvSpPr>
        <p:spPr>
          <a:xfrm>
            <a:off x="584309" y="3632799"/>
            <a:ext cx="11023382" cy="9350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Front-end Implementation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Visualize real and predictive graphs through website development</a:t>
            </a:r>
          </a:p>
        </p:txBody>
      </p:sp>
    </p:spTree>
    <p:extLst>
      <p:ext uri="{BB962C8B-B14F-4D97-AF65-F5344CB8AC3E}">
        <p14:creationId xmlns:p14="http://schemas.microsoft.com/office/powerpoint/2010/main" val="216616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272897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Time Table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3236976" y="914400"/>
            <a:ext cx="89550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9416" y="6316633"/>
            <a:ext cx="597480" cy="365125"/>
          </a:xfrm>
        </p:spPr>
        <p:txBody>
          <a:bodyPr/>
          <a:lstStyle/>
          <a:p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30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E6AB8505-6FA8-4C0E-B0C3-FCCF95728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898921"/>
              </p:ext>
            </p:extLst>
          </p:nvPr>
        </p:nvGraphicFramePr>
        <p:xfrm>
          <a:off x="497841" y="3892037"/>
          <a:ext cx="11115046" cy="22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447">
                  <a:extLst>
                    <a:ext uri="{9D8B030D-6E8A-4147-A177-3AD203B41FA5}">
                      <a16:colId xmlns:a16="http://schemas.microsoft.com/office/drawing/2014/main" val="2982837296"/>
                    </a:ext>
                  </a:extLst>
                </a:gridCol>
                <a:gridCol w="1329799">
                  <a:extLst>
                    <a:ext uri="{9D8B030D-6E8A-4147-A177-3AD203B41FA5}">
                      <a16:colId xmlns:a16="http://schemas.microsoft.com/office/drawing/2014/main" val="1745804067"/>
                    </a:ext>
                  </a:extLst>
                </a:gridCol>
                <a:gridCol w="1329800">
                  <a:extLst>
                    <a:ext uri="{9D8B030D-6E8A-4147-A177-3AD203B41FA5}">
                      <a16:colId xmlns:a16="http://schemas.microsoft.com/office/drawing/2014/main" val="1818507352"/>
                    </a:ext>
                  </a:extLst>
                </a:gridCol>
                <a:gridCol w="1329800">
                  <a:extLst>
                    <a:ext uri="{9D8B030D-6E8A-4147-A177-3AD203B41FA5}">
                      <a16:colId xmlns:a16="http://schemas.microsoft.com/office/drawing/2014/main" val="3801619001"/>
                    </a:ext>
                  </a:extLst>
                </a:gridCol>
                <a:gridCol w="1329800">
                  <a:extLst>
                    <a:ext uri="{9D8B030D-6E8A-4147-A177-3AD203B41FA5}">
                      <a16:colId xmlns:a16="http://schemas.microsoft.com/office/drawing/2014/main" val="2211202861"/>
                    </a:ext>
                  </a:extLst>
                </a:gridCol>
                <a:gridCol w="1329800">
                  <a:extLst>
                    <a:ext uri="{9D8B030D-6E8A-4147-A177-3AD203B41FA5}">
                      <a16:colId xmlns:a16="http://schemas.microsoft.com/office/drawing/2014/main" val="1521008442"/>
                    </a:ext>
                  </a:extLst>
                </a:gridCol>
                <a:gridCol w="1329800">
                  <a:extLst>
                    <a:ext uri="{9D8B030D-6E8A-4147-A177-3AD203B41FA5}">
                      <a16:colId xmlns:a16="http://schemas.microsoft.com/office/drawing/2014/main" val="3490435746"/>
                    </a:ext>
                  </a:extLst>
                </a:gridCol>
                <a:gridCol w="1329800">
                  <a:extLst>
                    <a:ext uri="{9D8B030D-6E8A-4147-A177-3AD203B41FA5}">
                      <a16:colId xmlns:a16="http://schemas.microsoft.com/office/drawing/2014/main" val="108780429"/>
                    </a:ext>
                  </a:extLst>
                </a:gridCol>
              </a:tblGrid>
              <a:tr h="561223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Week </a:t>
                      </a: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Pretendard ExtraBold" panose="02000903000000020004" pitchFamily="2" charset="-127"/>
                        </a:rPr>
                        <a:t>09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 10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 11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 12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 13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 14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 15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2448"/>
                  </a:ext>
                </a:extLst>
              </a:tr>
              <a:tr h="5690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Donghun Jung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A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UI/UX Design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Backend Implementation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Report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132392"/>
                  </a:ext>
                </a:extLst>
              </a:tr>
              <a:tr h="5690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Chanyoung Lee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160" baseline="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Transformer Development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3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Hyperparameter Tuning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Testing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Final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Testing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84717"/>
                  </a:ext>
                </a:extLst>
              </a:tr>
              <a:tr h="5690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Yujin Seo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AF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Pretendard ExtraBold" panose="02000903000000020004" pitchFamily="2" charset="-127"/>
                        </a:rPr>
                        <a:t>VADER Development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VADER Development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kern="100" spc="-8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kern="100" spc="-8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Collecting Stock News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kern="100" spc="-8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kern="100" spc="-8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649619"/>
                  </a:ext>
                </a:extLst>
              </a:tr>
            </a:tbl>
          </a:graphicData>
        </a:graphic>
      </p:graphicFrame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BF949657-A6D6-43B4-80BA-D35E14E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45947"/>
              </p:ext>
            </p:extLst>
          </p:nvPr>
        </p:nvGraphicFramePr>
        <p:xfrm>
          <a:off x="497841" y="1381093"/>
          <a:ext cx="9771885" cy="2271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447">
                  <a:extLst>
                    <a:ext uri="{9D8B030D-6E8A-4147-A177-3AD203B41FA5}">
                      <a16:colId xmlns:a16="http://schemas.microsoft.com/office/drawing/2014/main" val="2982837296"/>
                    </a:ext>
                  </a:extLst>
                </a:gridCol>
                <a:gridCol w="1327573">
                  <a:extLst>
                    <a:ext uri="{9D8B030D-6E8A-4147-A177-3AD203B41FA5}">
                      <a16:colId xmlns:a16="http://schemas.microsoft.com/office/drawing/2014/main" val="1745804067"/>
                    </a:ext>
                  </a:extLst>
                </a:gridCol>
                <a:gridCol w="1327573">
                  <a:extLst>
                    <a:ext uri="{9D8B030D-6E8A-4147-A177-3AD203B41FA5}">
                      <a16:colId xmlns:a16="http://schemas.microsoft.com/office/drawing/2014/main" val="1818507352"/>
                    </a:ext>
                  </a:extLst>
                </a:gridCol>
                <a:gridCol w="1327573">
                  <a:extLst>
                    <a:ext uri="{9D8B030D-6E8A-4147-A177-3AD203B41FA5}">
                      <a16:colId xmlns:a16="http://schemas.microsoft.com/office/drawing/2014/main" val="3801619001"/>
                    </a:ext>
                  </a:extLst>
                </a:gridCol>
                <a:gridCol w="1327573">
                  <a:extLst>
                    <a:ext uri="{9D8B030D-6E8A-4147-A177-3AD203B41FA5}">
                      <a16:colId xmlns:a16="http://schemas.microsoft.com/office/drawing/2014/main" val="2211202861"/>
                    </a:ext>
                  </a:extLst>
                </a:gridCol>
                <a:gridCol w="1327573">
                  <a:extLst>
                    <a:ext uri="{9D8B030D-6E8A-4147-A177-3AD203B41FA5}">
                      <a16:colId xmlns:a16="http://schemas.microsoft.com/office/drawing/2014/main" val="1521008442"/>
                    </a:ext>
                  </a:extLst>
                </a:gridCol>
                <a:gridCol w="1327573">
                  <a:extLst>
                    <a:ext uri="{9D8B030D-6E8A-4147-A177-3AD203B41FA5}">
                      <a16:colId xmlns:a16="http://schemas.microsoft.com/office/drawing/2014/main" val="3490435746"/>
                    </a:ext>
                  </a:extLst>
                </a:gridCol>
              </a:tblGrid>
              <a:tr h="561091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Week </a:t>
                      </a: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Pretendard ExtraBold" panose="02000903000000020004" pitchFamily="2" charset="-127"/>
                        </a:rPr>
                        <a:t>03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 04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 05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 06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 07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 08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2448"/>
                  </a:ext>
                </a:extLst>
              </a:tr>
              <a:tr h="569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Donghun Jung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A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Proposal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2C6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Pretendard ExtraBold" panose="02000903000000020004" pitchFamily="2" charset="-127"/>
                        </a:rPr>
                        <a:t>AWS Server Build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AWS Server Build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132392"/>
                  </a:ext>
                </a:extLst>
              </a:tr>
              <a:tr h="569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Chanyoung Lee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A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LSTM Development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Model Improvement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84717"/>
                  </a:ext>
                </a:extLst>
              </a:tr>
              <a:tr h="569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Yujin Seo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A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GRU Development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00" spc="-8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Search Paper and Research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649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879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C554637-C966-40CE-8577-CDB765103D89}"/>
              </a:ext>
            </a:extLst>
          </p:cNvPr>
          <p:cNvGrpSpPr/>
          <p:nvPr/>
        </p:nvGrpSpPr>
        <p:grpSpPr>
          <a:xfrm>
            <a:off x="2072639" y="1513534"/>
            <a:ext cx="8046720" cy="3188809"/>
            <a:chOff x="2072639" y="1401567"/>
            <a:chExt cx="8046720" cy="318880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F3ADD76-50A2-4EDE-B50A-432E84D67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3260" y="1401567"/>
              <a:ext cx="2265479" cy="226547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B475F7-D576-4899-8284-4EA722FF649F}"/>
                </a:ext>
              </a:extLst>
            </p:cNvPr>
            <p:cNvSpPr txBox="1"/>
            <p:nvPr/>
          </p:nvSpPr>
          <p:spPr>
            <a:xfrm>
              <a:off x="2072639" y="3667046"/>
              <a:ext cx="8046720" cy="923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5400" b="1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Any Question?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233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41F109C-BC72-4518-9F24-E54A4E09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18" y="2407601"/>
            <a:ext cx="5934518" cy="1841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37489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Project Objectives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4882896" y="914400"/>
            <a:ext cx="73091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088" y="6316633"/>
            <a:ext cx="935808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4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15071-B266-405C-8DF5-22A6BD4262BC}"/>
              </a:ext>
            </a:extLst>
          </p:cNvPr>
          <p:cNvSpPr txBox="1"/>
          <p:nvPr/>
        </p:nvSpPr>
        <p:spPr>
          <a:xfrm>
            <a:off x="584309" y="1544734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What is the difference with existing services?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0F524-7EA2-4A6C-ADA0-50B540C97AA7}"/>
              </a:ext>
            </a:extLst>
          </p:cNvPr>
          <p:cNvSpPr txBox="1"/>
          <p:nvPr/>
        </p:nvSpPr>
        <p:spPr>
          <a:xfrm>
            <a:off x="584309" y="4514407"/>
            <a:ext cx="11023382" cy="13782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There are already many stock investment services using AI</a:t>
            </a:r>
          </a:p>
          <a:p>
            <a:pPr marL="914400" lvl="1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24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But they care about the stable distribution and management of assets of the users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87097F-4A8C-49A9-9513-648F0D88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063" y="3180805"/>
            <a:ext cx="7448223" cy="9096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564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2"/>
            <a:ext cx="437489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Project Objectives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4882896" y="914400"/>
            <a:ext cx="730910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552" y="6316633"/>
            <a:ext cx="652344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5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15071-B266-405C-8DF5-22A6BD4262BC}"/>
              </a:ext>
            </a:extLst>
          </p:cNvPr>
          <p:cNvSpPr txBox="1"/>
          <p:nvPr/>
        </p:nvSpPr>
        <p:spPr>
          <a:xfrm>
            <a:off x="584309" y="1590454"/>
            <a:ext cx="11023382" cy="10754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So, we decided to focus only on improving the predictive performance…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0F524-7EA2-4A6C-ADA0-50B540C97AA7}"/>
              </a:ext>
            </a:extLst>
          </p:cNvPr>
          <p:cNvSpPr txBox="1"/>
          <p:nvPr/>
        </p:nvSpPr>
        <p:spPr>
          <a:xfrm>
            <a:off x="584309" y="4987469"/>
            <a:ext cx="11023382" cy="9350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4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Because it is hard to implement many functions due to the limited cost and time given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D18A77-059C-4B7C-A326-964342F4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74464">
            <a:off x="1026168" y="2887933"/>
            <a:ext cx="5677392" cy="1082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D44586-CC71-4DC9-924B-FB1AED57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68" y="3669401"/>
            <a:ext cx="5265876" cy="10364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6AB7C5-8F5F-4034-A6B2-7B80E86EE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290">
            <a:off x="6145074" y="2925803"/>
            <a:ext cx="5601185" cy="11583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460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6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LSTM (Long Short Term Memory)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B702F7A-3C20-4E71-AACA-67B994E4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190" y="2768685"/>
            <a:ext cx="6618993" cy="31749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8D16C83-32FF-4A32-9F3F-F7551C645F01}"/>
              </a:ext>
            </a:extLst>
          </p:cNvPr>
          <p:cNvSpPr txBox="1"/>
          <p:nvPr/>
        </p:nvSpPr>
        <p:spPr>
          <a:xfrm>
            <a:off x="584309" y="2028712"/>
            <a:ext cx="10927987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Solves gradient vanishing problem of existing RNN when input data is too long</a:t>
            </a:r>
          </a:p>
        </p:txBody>
      </p:sp>
    </p:spTree>
    <p:extLst>
      <p:ext uri="{BB962C8B-B14F-4D97-AF65-F5344CB8AC3E}">
        <p14:creationId xmlns:p14="http://schemas.microsoft.com/office/powerpoint/2010/main" val="220476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7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LSTM (Long Short Term Memory)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F5C390-ADC8-4804-8F63-3F72F392E138}"/>
              </a:ext>
            </a:extLst>
          </p:cNvPr>
          <p:cNvSpPr txBox="1"/>
          <p:nvPr/>
        </p:nvSpPr>
        <p:spPr>
          <a:xfrm>
            <a:off x="584309" y="2028712"/>
            <a:ext cx="10927987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Solves gradient vanishing problem of existing RNN when input data is too long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79DCAD-083C-4AB3-8BE8-ACA60A2F0DD9}"/>
              </a:ext>
            </a:extLst>
          </p:cNvPr>
          <p:cNvGrpSpPr/>
          <p:nvPr/>
        </p:nvGrpSpPr>
        <p:grpSpPr>
          <a:xfrm>
            <a:off x="739647" y="2712104"/>
            <a:ext cx="10712705" cy="2869784"/>
            <a:chOff x="680719" y="2712104"/>
            <a:chExt cx="10712705" cy="2869784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1FAA669-BCD6-4E2E-BE52-3D63D3A79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1722"/>
            <a:stretch/>
          </p:blipFill>
          <p:spPr>
            <a:xfrm>
              <a:off x="680719" y="2712104"/>
              <a:ext cx="5415281" cy="28697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5F9D67-1175-43F9-B426-A174B651A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3" t="59914"/>
            <a:stretch/>
          </p:blipFill>
          <p:spPr>
            <a:xfrm>
              <a:off x="6236208" y="2735200"/>
              <a:ext cx="5157216" cy="1952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0751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8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GRU (Gated Recurrent Unit)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5D79C3-0245-4190-9FE6-0FE394257E42}"/>
              </a:ext>
            </a:extLst>
          </p:cNvPr>
          <p:cNvSpPr txBox="1"/>
          <p:nvPr/>
        </p:nvSpPr>
        <p:spPr>
          <a:xfrm>
            <a:off x="584309" y="2028712"/>
            <a:ext cx="11023382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 version of simplifying the time-step cell that makes up the LSTM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E76BFA-FDBB-4605-AA3F-9C0C13BA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20" y="2768685"/>
            <a:ext cx="4902960" cy="31749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9371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3"/>
            <a:ext cx="558800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Models &amp; Programs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>
            <a:cxnSpLocks/>
          </p:cNvCxnSpPr>
          <p:nvPr/>
        </p:nvCxnSpPr>
        <p:spPr>
          <a:xfrm>
            <a:off x="6096000" y="914400"/>
            <a:ext cx="60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316633"/>
            <a:ext cx="780360" cy="365125"/>
          </a:xfrm>
        </p:spPr>
        <p:txBody>
          <a:bodyPr/>
          <a:lstStyle/>
          <a:p>
            <a:r>
              <a:rPr lang="en-US" altLang="ko-KR" sz="16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6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/>
              <a:t>9</a:t>
            </a:fld>
            <a:endParaRPr lang="ko-KR" altLang="en-US" sz="16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A3FF62-FADE-441A-AA23-7E9065A3BBA2}"/>
              </a:ext>
            </a:extLst>
          </p:cNvPr>
          <p:cNvSpPr txBox="1"/>
          <p:nvPr/>
        </p:nvSpPr>
        <p:spPr>
          <a:xfrm>
            <a:off x="584309" y="1418936"/>
            <a:ext cx="11023382" cy="5584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GRU (Gated Recurrent Unit)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F5C390-ADC8-4804-8F63-3F72F392E138}"/>
              </a:ext>
            </a:extLst>
          </p:cNvPr>
          <p:cNvSpPr txBox="1"/>
          <p:nvPr/>
        </p:nvSpPr>
        <p:spPr>
          <a:xfrm>
            <a:off x="584309" y="2028712"/>
            <a:ext cx="11023382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sz="2000" b="1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 version of simplifying the time-step cell that makes up the LSTM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186846-E01A-4316-B809-F42956009181}"/>
              </a:ext>
            </a:extLst>
          </p:cNvPr>
          <p:cNvGrpSpPr/>
          <p:nvPr/>
        </p:nvGrpSpPr>
        <p:grpSpPr>
          <a:xfrm>
            <a:off x="737353" y="2713131"/>
            <a:ext cx="10714999" cy="2983581"/>
            <a:chOff x="737353" y="2713131"/>
            <a:chExt cx="10714999" cy="29835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133876-4D24-41DB-A496-D4BCA18C9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9362"/>
            <a:stretch/>
          </p:blipFill>
          <p:spPr>
            <a:xfrm>
              <a:off x="737353" y="2713131"/>
              <a:ext cx="5415282" cy="298358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B02687-6B19-4BB1-8AA3-204D31C2B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96" t="64649"/>
            <a:stretch/>
          </p:blipFill>
          <p:spPr>
            <a:xfrm>
              <a:off x="6295136" y="2713131"/>
              <a:ext cx="5157216" cy="173399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80858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838</Words>
  <Application>Microsoft Office PowerPoint</Application>
  <PresentationFormat>와이드스크린</PresentationFormat>
  <Paragraphs>198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MetroSans Med</vt:lpstr>
      <vt:lpstr>Noto Sans KR Black</vt:lpstr>
      <vt:lpstr>Pretendard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youjin0767@gmail.com</cp:lastModifiedBy>
  <cp:revision>99</cp:revision>
  <dcterms:created xsi:type="dcterms:W3CDTF">2022-02-18T07:02:00Z</dcterms:created>
  <dcterms:modified xsi:type="dcterms:W3CDTF">2023-12-10T13:40:16Z</dcterms:modified>
</cp:coreProperties>
</file>